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434" r:id="rId5"/>
    <p:sldId id="440" r:id="rId6"/>
    <p:sldId id="441" r:id="rId7"/>
    <p:sldId id="442" r:id="rId8"/>
    <p:sldId id="443" r:id="rId9"/>
    <p:sldId id="430" r:id="rId10"/>
    <p:sldId id="427" r:id="rId11"/>
    <p:sldId id="436" r:id="rId12"/>
    <p:sldId id="433" r:id="rId13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E9FB"/>
    <a:srgbClr val="FFEAA7"/>
    <a:srgbClr val="FCD2F7"/>
    <a:srgbClr val="CC0066"/>
    <a:srgbClr val="FAB0F1"/>
    <a:srgbClr val="FFC000"/>
    <a:srgbClr val="CCDAEC"/>
    <a:srgbClr val="8CADD4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414" autoAdjust="0"/>
  </p:normalViewPr>
  <p:slideViewPr>
    <p:cSldViewPr showGuides="1">
      <p:cViewPr varScale="1">
        <p:scale>
          <a:sx n="89" d="100"/>
          <a:sy n="89" d="100"/>
        </p:scale>
        <p:origin x="926" y="67"/>
      </p:cViewPr>
      <p:guideLst>
        <p:guide orient="horz" pos="2165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78C8F742-493F-4722-9A6B-E6820189D929}" type="datetimeFigureOut">
              <a:rPr lang="th-TH" smtClean="0"/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BD3E8ED0-181E-441C-B226-85DA88689136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4AE91465-F355-40C3-8B36-3C2E4C1ADBB3}" type="datetimeFigureOut">
              <a:rPr lang="th-TH" smtClean="0"/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D0E84DF1-3634-45C7-A617-D7983C36A64F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6DA3-36B8-46D4-85AF-63C81BF84B7F}" type="datetime1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9299872" y="44624"/>
            <a:ext cx="2844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cs typeface="+mj-cs"/>
              </a:defRPr>
            </a:lvl1pPr>
          </a:lstStyle>
          <a:p>
            <a:fld id="{95A4838A-E419-45C9-8CD3-C957FECF9882}" type="slidenum">
              <a:rPr lang="th-TH" smtClean="0"/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9F2-45F6-47AA-AFD2-E787C1769D7A}" type="datetime1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491-B9B8-44E8-B278-3B7B336BBC66}" type="datetime1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25A-CB24-4888-815F-2BD681ECBC3C}" type="datetime1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D044-F794-4CB9-93D5-ABEF32E4C32D}" type="datetime1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C8E-181D-4D79-BF13-E31BDF05708B}" type="datetime1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3F3-06CC-4022-8D05-E465866931BB}" type="datetime1">
              <a:rPr lang="th-TH" smtClean="0"/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B33C-41F1-485B-9303-6964BE8B6957}" type="datetime1">
              <a:rPr lang="th-TH" smtClean="0"/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3D8A-784C-440D-B1F5-366D0E468CD3}" type="datetime1">
              <a:rPr lang="th-TH" smtClean="0"/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E94-6F89-4A76-A15C-217145DE4842}" type="datetime1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BC1E-69F4-472A-986E-C6BB42620FF4}" type="datetime1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587-1208-438B-9B37-BC919811B547}" type="datetime1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838A-E419-45C9-8CD3-C957FECF9882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microsoft.com/office/2007/relationships/hdphoto" Target="../media/image10.wdp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microsoft.com/office/2007/relationships/hdphoto" Target="../media/image6.wdp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9.png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"/>
          <a:stretch>
            <a:fillRect/>
          </a:stretch>
        </p:blipFill>
        <p:spPr>
          <a:xfrm>
            <a:off x="-82848" y="111547"/>
            <a:ext cx="12192000" cy="6746451"/>
          </a:xfrm>
          <a:prstGeom prst="rect">
            <a:avLst/>
          </a:prstGeom>
          <a:effectLst>
            <a:outerShdw dist="50800" dir="5400000" algn="ctr" rotWithShape="0">
              <a:schemeClr val="tx1"/>
            </a:outerShdw>
            <a:reflection stA="68000" endPos="0" dist="50800" dir="5400000" sy="-100000" algn="bl" rotWithShape="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ชื่อเรื่อง 1"/>
          <p:cNvSpPr txBox="1"/>
          <p:nvPr/>
        </p:nvSpPr>
        <p:spPr>
          <a:xfrm>
            <a:off x="407368" y="2079499"/>
            <a:ext cx="11377264" cy="1853557"/>
          </a:xfrm>
          <a:prstGeom prst="rect">
            <a:avLst/>
          </a:prstGeom>
          <a:ln w="31750" cap="flat" cmpd="tri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sz="32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การชี้แจงงบประมาณรายจ่ายประจำปีงบประมาณ พ.ศ.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2568 </a:t>
            </a:r>
            <a:b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แผนงานยุทธศาสตร์ส่งเสริมการกระจายอำนาจให้แก่องค์กรปกครองส่วนท้องถิ่น</a:t>
            </a: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ชื่อเรื่อง 1"/>
          <p:cNvSpPr txBox="1"/>
          <p:nvPr/>
        </p:nvSpPr>
        <p:spPr>
          <a:xfrm>
            <a:off x="1524000" y="4797151"/>
            <a:ext cx="9144000" cy="2060847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เสนอต่อ</a:t>
            </a:r>
            <a:endParaRPr lang="th-TH" sz="3200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คณะกรรมาธิการวิสามัญพิจารณาร่างพระราชบัญญัติ</a:t>
            </a:r>
            <a:endParaRPr lang="th-TH" sz="3200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พ.ศ. 2568</a:t>
            </a:r>
            <a:endParaRPr lang="th-TH" sz="3200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สภาผู้แทนราษฎร</a:t>
            </a:r>
            <a:endParaRPr lang="th-TH" sz="3200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4000" y="3983983"/>
            <a:ext cx="9144000" cy="830997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เทศบาลตำบลคลองหาด</a:t>
            </a:r>
            <a:endParaRPr lang="th-TH" sz="4800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xfrm>
            <a:off x="9264352" y="111547"/>
            <a:ext cx="2844800" cy="365125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852" y="-93837"/>
            <a:ext cx="2664296" cy="276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"/>
          <p:cNvSpPr txBox="1"/>
          <p:nvPr/>
        </p:nvSpPr>
        <p:spPr>
          <a:xfrm>
            <a:off x="2711624" y="2079499"/>
            <a:ext cx="7128792" cy="2861669"/>
          </a:xfrm>
          <a:prstGeom prst="rect">
            <a:avLst/>
          </a:prstGeom>
          <a:ln w="31750" cap="flat" cmpd="tri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sz="5400" b="1" dirty="0">
                <a:solidFill>
                  <a:srgbClr val="0033CC"/>
                </a:solidFill>
                <a:latin typeface="TH NiramitIT๙" panose="02000506000000020004" pitchFamily="2" charset="-34"/>
                <a:cs typeface="+mj-cs"/>
              </a:rPr>
            </a:br>
            <a:r>
              <a:rPr lang="th-TH" sz="54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เทศบาลตำบลคลองหาด</a:t>
            </a:r>
            <a:endParaRPr lang="th-TH" sz="54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</a:t>
            </a:r>
            <a:endParaRPr lang="th-TH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xfrm>
            <a:off x="9264352" y="111547"/>
            <a:ext cx="2844800" cy="365125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872" y="476672"/>
            <a:ext cx="2304256" cy="2389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 noGrp="1"/>
          </p:cNvSpPr>
          <p:nvPr>
            <p:ph type="title"/>
          </p:nvPr>
        </p:nvSpPr>
        <p:spPr>
          <a:xfrm>
            <a:off x="767408" y="274638"/>
            <a:ext cx="10814992" cy="778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รายนามผู้ชี้แจง</a:t>
            </a:r>
            <a:endParaRPr lang="th-TH" altLang="ko-KR" sz="40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0" y="5491218"/>
            <a:ext cx="1214467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พ.ต.อ.เกษม วงศ์ทอง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นายกเทศมนตรี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เทศบาลตำบลคลองหาด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ตัวแทนหมายเลขสไลด์ 2"/>
          <p:cNvSpPr txBox="1"/>
          <p:nvPr/>
        </p:nvSpPr>
        <p:spPr>
          <a:xfrm>
            <a:off x="9299872" y="-27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2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9" y="0"/>
            <a:ext cx="1243818" cy="12896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252" y="1288543"/>
            <a:ext cx="3096344" cy="387295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6662" y="1381162"/>
            <a:ext cx="3113185" cy="376247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1490" y="1329185"/>
            <a:ext cx="3255278" cy="380175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9741" y="1470186"/>
            <a:ext cx="3132062" cy="391762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1361696" y="1486281"/>
            <a:ext cx="3132062" cy="3901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 noGrp="1"/>
          </p:cNvSpPr>
          <p:nvPr>
            <p:ph type="title"/>
          </p:nvPr>
        </p:nvSpPr>
        <p:spPr>
          <a:xfrm>
            <a:off x="767408" y="274638"/>
            <a:ext cx="10814992" cy="778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รายนามผู้ชี้แจง</a:t>
            </a:r>
            <a:endParaRPr lang="th-TH" altLang="ko-KR" sz="40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0" y="5491218"/>
            <a:ext cx="12192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นางนวรัตน์  พันธุเวช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ปลัดเทศบาลตำบลคลองหาด 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ตัวแทนหมายเลขสไลด์ 2"/>
          <p:cNvSpPr txBox="1"/>
          <p:nvPr/>
        </p:nvSpPr>
        <p:spPr>
          <a:xfrm>
            <a:off x="9299872" y="-27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2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9" y="0"/>
            <a:ext cx="1243818" cy="12896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846" y="1288543"/>
            <a:ext cx="3096344" cy="387295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5256" y="1381162"/>
            <a:ext cx="3113185" cy="376247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0084" y="1329185"/>
            <a:ext cx="3255278" cy="380175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8335" y="1470186"/>
            <a:ext cx="3132062" cy="391762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7110290" y="1486281"/>
            <a:ext cx="3132062" cy="3901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 noGrp="1"/>
          </p:cNvSpPr>
          <p:nvPr>
            <p:ph type="title"/>
          </p:nvPr>
        </p:nvSpPr>
        <p:spPr>
          <a:xfrm>
            <a:off x="767408" y="274638"/>
            <a:ext cx="10814992" cy="778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รายนามผู้ชี้แจง</a:t>
            </a:r>
            <a:endParaRPr lang="th-TH" altLang="ko-KR" sz="40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0" y="5491218"/>
            <a:ext cx="12192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	นายยุทธภูมิ  </a:t>
            </a:r>
            <a:r>
              <a:rPr lang="th-TH" sz="4000" b="1" dirty="0" err="1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รั่ง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รองปลัดเทศบาลตำบลคลองหาด 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ตัวแทนหมายเลขสไลด์ 2"/>
          <p:cNvSpPr txBox="1"/>
          <p:nvPr/>
        </p:nvSpPr>
        <p:spPr>
          <a:xfrm>
            <a:off x="9299872" y="-27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2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9" y="0"/>
            <a:ext cx="1243818" cy="12896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43700" y="1348604"/>
            <a:ext cx="3096344" cy="387295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710" y="1441223"/>
            <a:ext cx="3113185" cy="376247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538" y="1389246"/>
            <a:ext cx="3255278" cy="380175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0789" y="1530247"/>
            <a:ext cx="3132062" cy="391762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2792744" y="1546342"/>
            <a:ext cx="3132062" cy="3901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 noGrp="1"/>
          </p:cNvSpPr>
          <p:nvPr>
            <p:ph type="title"/>
          </p:nvPr>
        </p:nvSpPr>
        <p:spPr>
          <a:xfrm>
            <a:off x="767408" y="274638"/>
            <a:ext cx="10814992" cy="778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รายนามผู้ชี้แจง</a:t>
            </a:r>
            <a:endParaRPr lang="th-TH" altLang="ko-KR" sz="40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0" y="5491218"/>
            <a:ext cx="12192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นางจันทร์เพ็ญ  เพ็ชรสมบัติ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ผู้อำนวยการกองคลัง เทศบาลตำบลคลองหาด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ตัวแทนหมายเลขสไลด์ 2"/>
          <p:cNvSpPr txBox="1"/>
          <p:nvPr/>
        </p:nvSpPr>
        <p:spPr>
          <a:xfrm>
            <a:off x="9299872" y="-27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2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9" y="0"/>
            <a:ext cx="1243818" cy="12896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038648" y="1288543"/>
            <a:ext cx="3096344" cy="387295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762" y="1381162"/>
            <a:ext cx="3113185" cy="376247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32410" y="1329185"/>
            <a:ext cx="3255278" cy="380175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5841" y="1470186"/>
            <a:ext cx="3132062" cy="391762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8597796" y="1486281"/>
            <a:ext cx="3132062" cy="3901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 noGrp="1"/>
          </p:cNvSpPr>
          <p:nvPr>
            <p:ph type="title"/>
          </p:nvPr>
        </p:nvSpPr>
        <p:spPr>
          <a:xfrm>
            <a:off x="767408" y="274638"/>
            <a:ext cx="10814992" cy="778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รายนามผู้ชี้แจง</a:t>
            </a:r>
            <a:endParaRPr lang="th-TH" altLang="ko-KR" sz="40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0" y="5491218"/>
            <a:ext cx="12192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4000" b="1" dirty="0" err="1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ชร์ชัยนันท์  เหล่าทัศน์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นักวิเคราะห์นโยบายและแผน ชำนาญการ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ตัวแทนหมายเลขสไลด์ 2"/>
          <p:cNvSpPr txBox="1"/>
          <p:nvPr/>
        </p:nvSpPr>
        <p:spPr>
          <a:xfrm>
            <a:off x="9299872" y="-27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2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9" y="0"/>
            <a:ext cx="1243818" cy="12896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106475" y="1288543"/>
            <a:ext cx="3096344" cy="387295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735065" y="1381162"/>
            <a:ext cx="3113185" cy="376247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000237" y="1329185"/>
            <a:ext cx="3255278" cy="380175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014" y="1470186"/>
            <a:ext cx="3132062" cy="391762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4529969" y="1486281"/>
            <a:ext cx="3132062" cy="3901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/>
          <p:cNvSpPr txBox="1"/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/>
          <p:cNvSpPr txBox="1"/>
          <p:nvPr/>
        </p:nvSpPr>
        <p:spPr>
          <a:xfrm>
            <a:off x="0" y="116632"/>
            <a:ext cx="12191997" cy="8136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พันธกิจ ภารกิจตามกฎหมายจัดตั้งหน่วยงาน และโครงสร้างของหน่วยงาน</a:t>
            </a:r>
            <a:endParaRPr lang="th-TH" altLang="ko-KR" sz="36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3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แผนผังลําดับงาน: กระบวนการสำรอง 25"/>
          <p:cNvSpPr/>
          <p:nvPr/>
        </p:nvSpPr>
        <p:spPr>
          <a:xfrm>
            <a:off x="3201410" y="1195416"/>
            <a:ext cx="7346280" cy="1532334"/>
          </a:xfrm>
          <a:prstGeom prst="flowChartAlternateProcess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วิสัยทัศน์เทศบาลตำบลคลองหาด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คองหาดเมืองแห่งการพัฒนา ประชามีสุข ถิ่นฐานการเกษตร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เขตการค้าชายแดนไทย - กัมพูชา</a:t>
            </a: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รูปหกเหลี่ยม 27"/>
          <p:cNvSpPr/>
          <p:nvPr/>
        </p:nvSpPr>
        <p:spPr>
          <a:xfrm>
            <a:off x="8658331" y="5880862"/>
            <a:ext cx="3437749" cy="860506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016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พ.ต.อ.เกษม วงศ์ทอง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นายกเทศมนตรีตำบลคลองหาด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4478353" y="2826187"/>
            <a:ext cx="2581440" cy="1265173"/>
          </a:xfrm>
          <a:prstGeom prst="roundRect">
            <a:avLst/>
          </a:prstGeom>
          <a:solidFill>
            <a:srgbClr val="FFEA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2 </a:t>
            </a:r>
            <a:r>
              <a:rPr lang="en-US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การจัดบริการสาธารณะด้านโครงสร้างพื้นฐาน</a:t>
            </a:r>
            <a:endParaRPr lang="th-TH" alt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: มุมมน 3"/>
          <p:cNvSpPr/>
          <p:nvPr/>
        </p:nvSpPr>
        <p:spPr>
          <a:xfrm>
            <a:off x="488335" y="2826187"/>
            <a:ext cx="2581440" cy="1265173"/>
          </a:xfrm>
          <a:prstGeom prst="roundRect">
            <a:avLst/>
          </a:prstGeom>
          <a:solidFill>
            <a:srgbClr val="FCD2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1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การจัดบริการสาธารณะด้านการศึกษา</a:t>
            </a:r>
            <a:endParaRPr lang="th-TH" alt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: มุมมน 4"/>
          <p:cNvSpPr/>
          <p:nvPr/>
        </p:nvSpPr>
        <p:spPr>
          <a:xfrm>
            <a:off x="8468370" y="2826187"/>
            <a:ext cx="2581440" cy="12651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3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การจัดบริการสาธารณะด้านสังคม</a:t>
            </a:r>
            <a:endParaRPr lang="th-TH" alt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: มุมมน 5"/>
          <p:cNvSpPr/>
          <p:nvPr/>
        </p:nvSpPr>
        <p:spPr>
          <a:xfrm>
            <a:off x="2567608" y="4431879"/>
            <a:ext cx="2581440" cy="12651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4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การจัดบริการสาธารณะด้านสิ่งแวดล้อม</a:t>
            </a:r>
            <a:endParaRPr lang="th-TH" alt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: มุมมน 6"/>
          <p:cNvSpPr/>
          <p:nvPr/>
        </p:nvSpPr>
        <p:spPr>
          <a:xfrm>
            <a:off x="6714657" y="4431879"/>
            <a:ext cx="2581440" cy="1265173"/>
          </a:xfrm>
          <a:prstGeom prst="roundRect">
            <a:avLst/>
          </a:prstGeom>
          <a:solidFill>
            <a:srgbClr val="FDE9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พันธกิจที่ 5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การจัดบริการสาธารณะด้านการบริหารจัดการ</a:t>
            </a:r>
            <a:endParaRPr lang="th-TH" alt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47" y="-1793"/>
            <a:ext cx="986037" cy="1022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/>
          <p:cNvSpPr txBox="1"/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 Placeholder 1"/>
          <p:cNvSpPr txBox="1"/>
          <p:nvPr/>
        </p:nvSpPr>
        <p:spPr>
          <a:xfrm>
            <a:off x="1" y="44624"/>
            <a:ext cx="12181160" cy="111941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ผลการดำเนินงานที่สำคัญในปีงบประมาณ พ.ศ. 2567</a:t>
            </a:r>
            <a:endParaRPr lang="th-TH" altLang="ko-KR" sz="36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ตัวแทนหมายเลขสไลด์ 2"/>
          <p:cNvSpPr txBox="1"/>
          <p:nvPr/>
        </p:nvSpPr>
        <p:spPr>
          <a:xfrm>
            <a:off x="9336360" y="1115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119336" y="1340768"/>
            <a:ext cx="1193281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ปีงบประมาณรายจ่ายประจำปีงบประมาณ พ.ศ. 2567 เทศบาลตำบลคลองหาดได้รับการจัดสรรงบประมาณรายจ่าย </a:t>
            </a:r>
            <a:endParaRPr lang="th-TH" sz="2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แผนงานยุทธศาสตร์ส่งเสริมการกระจายอำนาจให้แก่องค์กรปกครองส่วนท้องถิ่น จำนวน 42,366,200 บาท </a:t>
            </a:r>
            <a:endParaRPr lang="th-TH" sz="2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จำแนกเป็น เงินอุดหนุนทั่วไป จำนวน 35,330,200 บาท เงินอุดหนุนเฉพาะกิจ จำนวน 7,036,000 บาท โดยมีผลการดำเนินงาน ดังนี้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888426" y="2828699"/>
            <a:ext cx="2052559" cy="3804038"/>
            <a:chOff x="852427" y="2589675"/>
            <a:chExt cx="2052559" cy="3804038"/>
          </a:xfrm>
        </p:grpSpPr>
        <p:sp>
          <p:nvSpPr>
            <p:cNvPr id="60" name="คำบรรยายภาพ: ลูกศรขึ้น 39"/>
            <p:cNvSpPr/>
            <p:nvPr/>
          </p:nvSpPr>
          <p:spPr>
            <a:xfrm>
              <a:off x="888762" y="3493826"/>
              <a:ext cx="2016224" cy="2899887"/>
            </a:xfrm>
            <a:prstGeom prst="upArrowCallout">
              <a:avLst>
                <a:gd name="adj1" fmla="val 28890"/>
                <a:gd name="adj2" fmla="val 21909"/>
                <a:gd name="adj3" fmla="val 25000"/>
                <a:gd name="adj4" fmla="val 79826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เงินเดือนครู ค่าจ้างประจำ และลูกจ้างชั่วคราว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เงินการจัดการศึกษา ศพด.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เงินอาหารกลางวัน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เงินอาหารเสริม(นม</a:t>
              </a:r>
              <a:r>
                <a:rPr lang="th-TH" sz="1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: มุมมนด้านทแยง 10"/>
            <p:cNvSpPr/>
            <p:nvPr/>
          </p:nvSpPr>
          <p:spPr>
            <a:xfrm>
              <a:off x="852427" y="2589675"/>
              <a:ext cx="1912457" cy="822825"/>
            </a:xfrm>
            <a:prstGeom prst="round2Diag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ด้านการศึกษา 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12,798,200 บาท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3445041" y="2835310"/>
            <a:ext cx="2317930" cy="3060336"/>
            <a:chOff x="2680290" y="2589675"/>
            <a:chExt cx="2317930" cy="3544502"/>
          </a:xfrm>
        </p:grpSpPr>
        <p:sp>
          <p:nvSpPr>
            <p:cNvPr id="12" name="คำบรรยายภาพ: ลูกศรขึ้น 39"/>
            <p:cNvSpPr/>
            <p:nvPr/>
          </p:nvSpPr>
          <p:spPr>
            <a:xfrm>
              <a:off x="2837121" y="3563091"/>
              <a:ext cx="2062079" cy="2571086"/>
            </a:xfrm>
            <a:prstGeom prst="upArrowCallout">
              <a:avLst>
                <a:gd name="adj1" fmla="val 29945"/>
                <a:gd name="adj2" fmla="val 21909"/>
                <a:gd name="adj3" fmla="val 25000"/>
                <a:gd name="adj4" fmla="val 79259"/>
              </a:avLst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ก่อสร้างถนน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คอนกรีต</a:t>
              </a:r>
              <a:endPara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ก่อสร้างอาคารศูนย์พัฒนาเด็กเล็ก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สี่เหลี่ยมผืนผ้า: มุมมนด้านทแยง 12"/>
            <p:cNvSpPr/>
            <p:nvPr/>
          </p:nvSpPr>
          <p:spPr>
            <a:xfrm>
              <a:off x="2680290" y="2589675"/>
              <a:ext cx="2317930" cy="822825"/>
            </a:xfrm>
            <a:prstGeom prst="round2DiagRect">
              <a:avLst/>
            </a:prstGeom>
            <a:ln w="57150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ด้านโครงสร้างพื้นฐาน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7,036,000 บาท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6407128" y="2828699"/>
            <a:ext cx="2497183" cy="3722895"/>
            <a:chOff x="5137233" y="2574810"/>
            <a:chExt cx="2497183" cy="3722895"/>
          </a:xfrm>
        </p:grpSpPr>
        <p:sp>
          <p:nvSpPr>
            <p:cNvPr id="14" name="สี่เหลี่ยมผืนผ้า: มุมมนด้านทแยง 13"/>
            <p:cNvSpPr/>
            <p:nvPr/>
          </p:nvSpPr>
          <p:spPr>
            <a:xfrm>
              <a:off x="5137234" y="2574810"/>
              <a:ext cx="2137143" cy="822825"/>
            </a:xfrm>
            <a:prstGeom prst="round2Diag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ด้านสังคม 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16,613,000 บาท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คำบรรยายภาพ: ลูกศรขึ้น 39"/>
            <p:cNvSpPr/>
            <p:nvPr/>
          </p:nvSpPr>
          <p:spPr>
            <a:xfrm>
              <a:off x="5137233" y="3460691"/>
              <a:ext cx="2497183" cy="2837014"/>
            </a:xfrm>
            <a:prstGeom prst="upArrowCallout">
              <a:avLst>
                <a:gd name="adj1" fmla="val 29945"/>
                <a:gd name="adj2" fmla="val 21909"/>
                <a:gd name="adj3" fmla="val 25000"/>
                <a:gd name="adj4" fmla="val 78589"/>
              </a:avLst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เงินสงเคราะห์เบี้ยยังชีพผู้สูงอายุ</a:t>
              </a:r>
              <a:endPara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เงินสงเคราะห์เบี้ยยังชีพความพิการ</a:t>
              </a:r>
              <a:endPara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เงินสงเคราะห์เบี้ยยังชีพผู้ป่วยเอดส์</a:t>
              </a:r>
              <a:endPara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โครงการพระราชดำริฯ </a:t>
              </a:r>
              <a:br>
                <a:rPr lang="th-TH" sz="1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</a:t>
              </a: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สาธารณสุข</a:t>
              </a:r>
              <a:endPara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endParaRPr lang="th-TH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9119893" y="2828699"/>
            <a:ext cx="2326918" cy="2736304"/>
            <a:chOff x="9066218" y="3212976"/>
            <a:chExt cx="2326918" cy="2736304"/>
          </a:xfrm>
        </p:grpSpPr>
        <p:sp>
          <p:nvSpPr>
            <p:cNvPr id="18" name="คำบรรยายภาพ: ลูกศรขึ้น 39"/>
            <p:cNvSpPr/>
            <p:nvPr/>
          </p:nvSpPr>
          <p:spPr>
            <a:xfrm>
              <a:off x="9354250" y="4293096"/>
              <a:ext cx="1912457" cy="1656184"/>
            </a:xfrm>
            <a:prstGeom prst="upArrowCallout">
              <a:avLst>
                <a:gd name="adj1" fmla="val 29945"/>
                <a:gd name="adj2" fmla="val 21909"/>
                <a:gd name="adj3" fmla="val 25000"/>
                <a:gd name="adj4" fmla="val 8140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ตามอำนาจหน้าที่และภารกิจถ่ายโอน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สี่เหลี่ยมผืนผ้า: มุมมนด้านทแยง 18"/>
            <p:cNvSpPr/>
            <p:nvPr/>
          </p:nvSpPr>
          <p:spPr>
            <a:xfrm>
              <a:off x="9066218" y="3212976"/>
              <a:ext cx="2326918" cy="822825"/>
            </a:xfrm>
            <a:prstGeom prst="round2Diag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ด้านการบริหารจัดการ </a:t>
              </a:r>
              <a:r>
                <a:rPr lang="th-TH" sz="20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5,919,000 บาท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392" y="44624"/>
            <a:ext cx="1080120" cy="111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/>
          <p:cNvSpPr txBox="1"/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 Placeholder 1"/>
          <p:cNvSpPr txBox="1"/>
          <p:nvPr/>
        </p:nvSpPr>
        <p:spPr>
          <a:xfrm>
            <a:off x="1" y="44624"/>
            <a:ext cx="12181160" cy="111941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แผนการดำเนินงานปีงบประมาณ พ.ศ. 2568 ที่สำคัญ</a:t>
            </a:r>
            <a:b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และผลสัมฤทธิ์ที่คาดว่าจะได้รับ</a:t>
            </a:r>
            <a:endParaRPr lang="th-TH" altLang="ko-KR" sz="36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ตัวแทนหมายเลขสไลด์ 2"/>
          <p:cNvSpPr txBox="1"/>
          <p:nvPr/>
        </p:nvSpPr>
        <p:spPr>
          <a:xfrm>
            <a:off x="9336360" y="1115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6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119336" y="1340768"/>
            <a:ext cx="1193281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ปีงบประมาณรายจ่ายประจำปีงบประมาณ พ.ศ. 2568 เทศบาลตำบลคลองหาดได้รับการจัดสรรงบประมาณรายจ่าย </a:t>
            </a:r>
            <a:endParaRPr lang="th-TH" sz="2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แผนงานยุทธศาสตร์ส่งเสริมการกระจายอำนาจให้แก่องค์กรปกครองส่วนท้องถิ่น จำนวน 48,543,800 บาท </a:t>
            </a:r>
            <a:endParaRPr lang="th-TH" sz="2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จำแนกเป็น เงินอุดหนุนทั่วไป จำนวน 41,852,800 บาท เงินอุดหนุนเฉพาะกิจ จำนวน 6,691,000 บาท โดยมีผลการดำเนินงาน ดังนี้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896117" y="2647432"/>
            <a:ext cx="2182902" cy="3884571"/>
            <a:chOff x="896117" y="2647432"/>
            <a:chExt cx="2182902" cy="3884571"/>
          </a:xfrm>
        </p:grpSpPr>
        <p:sp>
          <p:nvSpPr>
            <p:cNvPr id="60" name="คำบรรยายภาพ: ลูกศรขึ้น 39"/>
            <p:cNvSpPr/>
            <p:nvPr/>
          </p:nvSpPr>
          <p:spPr>
            <a:xfrm>
              <a:off x="896117" y="3572493"/>
              <a:ext cx="2182902" cy="2959510"/>
            </a:xfrm>
            <a:prstGeom prst="upArrowCallout">
              <a:avLst>
                <a:gd name="adj1" fmla="val 28890"/>
                <a:gd name="adj2" fmla="val 21909"/>
                <a:gd name="adj3" fmla="val 25000"/>
                <a:gd name="adj4" fmla="val 79826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เงินเดือนครู ค่าจ้างประจำ และลูกจ้างชั่วคราว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เงินการจัดการศึกษา ศพด.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เงินอาหารกลางวัน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เงินอาหารเสริม(นม)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: มุมมนด้านทแยง 10"/>
            <p:cNvSpPr/>
            <p:nvPr/>
          </p:nvSpPr>
          <p:spPr>
            <a:xfrm>
              <a:off x="1031339" y="2647432"/>
              <a:ext cx="1912457" cy="822825"/>
            </a:xfrm>
            <a:prstGeom prst="round2Diag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ด้านการศึกษา 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12,654,000</a:t>
              </a:r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บาท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3575720" y="2647432"/>
            <a:ext cx="2093234" cy="2184685"/>
            <a:chOff x="2907111" y="2708920"/>
            <a:chExt cx="2093234" cy="2184685"/>
          </a:xfrm>
        </p:grpSpPr>
        <p:sp>
          <p:nvSpPr>
            <p:cNvPr id="12" name="คำบรรยายภาพ: ลูกศรขึ้น 39"/>
            <p:cNvSpPr/>
            <p:nvPr/>
          </p:nvSpPr>
          <p:spPr>
            <a:xfrm>
              <a:off x="2976994" y="3716661"/>
              <a:ext cx="1949218" cy="1176944"/>
            </a:xfrm>
            <a:prstGeom prst="upArrowCallout">
              <a:avLst>
                <a:gd name="adj1" fmla="val 29945"/>
                <a:gd name="adj2" fmla="val 21909"/>
                <a:gd name="adj3" fmla="val 25000"/>
                <a:gd name="adj4" fmla="val 79259"/>
              </a:avLst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ก่อสร้างถนน คสล.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สี่เหลี่ยมผืนผ้า: มุมมนด้านทแยง 12"/>
            <p:cNvSpPr/>
            <p:nvPr/>
          </p:nvSpPr>
          <p:spPr>
            <a:xfrm>
              <a:off x="2907111" y="2708920"/>
              <a:ext cx="2093234" cy="822825"/>
            </a:xfrm>
            <a:prstGeom prst="round2DiagRect">
              <a:avLst/>
            </a:prstGeom>
            <a:ln w="57150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ด้านโครงสร้างพื้นฐาน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6,691,000</a:t>
              </a:r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บาท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6543014" y="2649367"/>
            <a:ext cx="2289290" cy="4061415"/>
            <a:chOff x="5137234" y="2574810"/>
            <a:chExt cx="2142912" cy="4061415"/>
          </a:xfrm>
        </p:grpSpPr>
        <p:sp>
          <p:nvSpPr>
            <p:cNvPr id="14" name="สี่เหลี่ยมผืนผ้า: มุมมนด้านทแยง 13"/>
            <p:cNvSpPr/>
            <p:nvPr/>
          </p:nvSpPr>
          <p:spPr>
            <a:xfrm>
              <a:off x="5137234" y="2574810"/>
              <a:ext cx="2142912" cy="822825"/>
            </a:xfrm>
            <a:prstGeom prst="round2Diag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ด้านสังคม 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17,125,600 </a:t>
              </a:r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บาท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คำบรรยายภาพ: ลูกศรขึ้น 39"/>
            <p:cNvSpPr/>
            <p:nvPr/>
          </p:nvSpPr>
          <p:spPr>
            <a:xfrm>
              <a:off x="5137234" y="3460691"/>
              <a:ext cx="2142912" cy="3175534"/>
            </a:xfrm>
            <a:prstGeom prst="upArrowCallout">
              <a:avLst>
                <a:gd name="adj1" fmla="val 29945"/>
                <a:gd name="adj2" fmla="val 21909"/>
                <a:gd name="adj3" fmla="val 25000"/>
                <a:gd name="adj4" fmla="val 78589"/>
              </a:avLst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เงินสงเคราะห์เบี้ยยังชีพผู้สูงอายุ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เงินสงเคราะห์เบี้ยยังชีพความพิการ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เงินสงเคราะห์เบี้ยยังชีพผู้ป่วยเอดส์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โครงการพระราชดำริฯ ด้านสาธารณสุข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9268172" y="2650762"/>
            <a:ext cx="2156420" cy="3056356"/>
            <a:chOff x="9241690" y="2564904"/>
            <a:chExt cx="2156420" cy="3056356"/>
          </a:xfrm>
        </p:grpSpPr>
        <p:sp>
          <p:nvSpPr>
            <p:cNvPr id="18" name="คำบรรยายภาพ: ลูกศรขึ้น 39"/>
            <p:cNvSpPr/>
            <p:nvPr/>
          </p:nvSpPr>
          <p:spPr>
            <a:xfrm>
              <a:off x="9273449" y="3439796"/>
              <a:ext cx="2124661" cy="2181464"/>
            </a:xfrm>
            <a:prstGeom prst="upArrowCallout">
              <a:avLst>
                <a:gd name="adj1" fmla="val 29945"/>
                <a:gd name="adj2" fmla="val 21909"/>
                <a:gd name="adj3" fmla="val 25000"/>
                <a:gd name="adj4" fmla="val 8140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ตามอำนาจหน้าที่และภารกิจถ่ายโอน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Tx/>
                <a:buChar char="-"/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เงินชดเชยรายได้ฯ ภาษีที่ดินและสิ่งปลูกสร้าง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สี่เหลี่ยมผืนผ้า: มุมมนด้านทแยง 18"/>
            <p:cNvSpPr/>
            <p:nvPr/>
          </p:nvSpPr>
          <p:spPr>
            <a:xfrm>
              <a:off x="9241690" y="2564904"/>
              <a:ext cx="2038886" cy="822825"/>
            </a:xfrm>
            <a:prstGeom prst="round2Diag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ด้านการบริหารจัดการ 12</a:t>
              </a:r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,073,200 </a:t>
              </a:r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บาท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384" y="84771"/>
            <a:ext cx="1080120" cy="111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ชุดรูปแบบของ Office">
  <a:themeElements>
    <a:clrScheme name="น้ำเงิน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2750</Words>
  <Application>WPS Presentation</Application>
  <PresentationFormat>แบบจอกว้าง</PresentationFormat>
  <Paragraphs>142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TH SarabunPSK</vt:lpstr>
      <vt:lpstr>Arial</vt:lpstr>
      <vt:lpstr>TH NiramitIT๙</vt:lpstr>
      <vt:lpstr>Microsoft YaHei</vt:lpstr>
      <vt:lpstr>Angsana New</vt:lpstr>
      <vt:lpstr>Cordia New</vt:lpstr>
      <vt:lpstr>Arial Unicode MS</vt:lpstr>
      <vt:lpstr>Calibri</vt:lpstr>
      <vt:lpstr>ชุดรูปแบบของ Office</vt:lpstr>
      <vt:lpstr>PowerPoint 演示文稿</vt:lpstr>
      <vt:lpstr>รายนามผู้ชี้แจง</vt:lpstr>
      <vt:lpstr>รายนามผู้ชี้แจง</vt:lpstr>
      <vt:lpstr>รายนามผู้ชี้แจง</vt:lpstr>
      <vt:lpstr>รายนามผู้ชี้แจง</vt:lpstr>
      <vt:lpstr>รายนามผู้ชี้แจง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MO</dc:creator>
  <cp:lastModifiedBy>TMD-Win10H-FPP-ATEE</cp:lastModifiedBy>
  <cp:revision>487</cp:revision>
  <cp:lastPrinted>2022-06-25T03:03:00Z</cp:lastPrinted>
  <dcterms:created xsi:type="dcterms:W3CDTF">2020-06-29T02:37:00Z</dcterms:created>
  <dcterms:modified xsi:type="dcterms:W3CDTF">2024-07-19T01:56:23Z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9EBE597F36374B5C821DE2A57BA5D5CB_13</vt:lpwstr>
  </property>
  <property fmtid="{D5CDD505-2E9C-101B-9397-08002B2CF9AE}" pid="3" name="KSOProductBuildVer">
    <vt:lpwstr>1054-12.2.0.17119</vt:lpwstr>
  </property>
</Properties>
</file>